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4"/>
  </p:sldMasterIdLst>
  <p:notesMasterIdLst>
    <p:notesMasterId r:id="rId22"/>
  </p:notesMasterIdLst>
  <p:handoutMasterIdLst>
    <p:handoutMasterId r:id="rId23"/>
  </p:handoutMasterIdLst>
  <p:sldIdLst>
    <p:sldId id="276" r:id="rId5"/>
    <p:sldId id="290" r:id="rId6"/>
    <p:sldId id="263" r:id="rId7"/>
    <p:sldId id="285" r:id="rId8"/>
    <p:sldId id="265" r:id="rId9"/>
    <p:sldId id="286" r:id="rId10"/>
    <p:sldId id="279" r:id="rId11"/>
    <p:sldId id="289" r:id="rId12"/>
    <p:sldId id="287" r:id="rId13"/>
    <p:sldId id="260" r:id="rId14"/>
    <p:sldId id="295" r:id="rId15"/>
    <p:sldId id="271" r:id="rId16"/>
    <p:sldId id="294" r:id="rId17"/>
    <p:sldId id="292" r:id="rId18"/>
    <p:sldId id="291" r:id="rId19"/>
    <p:sldId id="293"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391BA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557" autoAdjust="0"/>
  </p:normalViewPr>
  <p:slideViewPr>
    <p:cSldViewPr snapToGrid="0">
      <p:cViewPr varScale="1">
        <p:scale>
          <a:sx n="62" d="100"/>
          <a:sy n="62" d="100"/>
        </p:scale>
        <p:origin x="816"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11/3/2022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52636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99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4105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9408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57539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7282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58428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58852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8171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09341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869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19161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62391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www.javatpoint.com/" TargetMode="External"/><Relationship Id="rId3" Type="http://schemas.openxmlformats.org/officeDocument/2006/relationships/hyperlink" Target="https://getbootstrap.com/" TargetMode="External"/><Relationship Id="rId7" Type="http://schemas.openxmlformats.org/officeDocument/2006/relationships/hyperlink" Target="https://stackoverflow.com/"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developer.paypal.com/" TargetMode="External"/><Relationship Id="rId4" Type="http://schemas.openxmlformats.org/officeDocument/2006/relationships/hyperlink" Target="https://bootstrapmade.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003429-C0E9-4550-8FA7-CF2D4832A1BE}"/>
              </a:ext>
            </a:extLst>
          </p:cNvPr>
          <p:cNvPicPr>
            <a:picLocks noChangeAspect="1"/>
          </p:cNvPicPr>
          <p:nvPr/>
        </p:nvPicPr>
        <p:blipFill>
          <a:blip r:embed="rId2"/>
          <a:stretch>
            <a:fillRect/>
          </a:stretch>
        </p:blipFill>
        <p:spPr>
          <a:xfrm>
            <a:off x="9952451" y="751767"/>
            <a:ext cx="1630017" cy="1868556"/>
          </a:xfrm>
          <a:prstGeom prst="rect">
            <a:avLst/>
          </a:prstGeom>
        </p:spPr>
      </p:pic>
      <p:sp>
        <p:nvSpPr>
          <p:cNvPr id="4" name="TextBox 3">
            <a:extLst>
              <a:ext uri="{FF2B5EF4-FFF2-40B4-BE49-F238E27FC236}">
                <a16:creationId xmlns:a16="http://schemas.microsoft.com/office/drawing/2014/main" id="{20159000-C6DA-4E01-8C71-01870CD1BE06}"/>
              </a:ext>
            </a:extLst>
          </p:cNvPr>
          <p:cNvSpPr txBox="1"/>
          <p:nvPr/>
        </p:nvSpPr>
        <p:spPr>
          <a:xfrm>
            <a:off x="328066" y="491582"/>
            <a:ext cx="11268222" cy="5570756"/>
          </a:xfrm>
          <a:prstGeom prst="rect">
            <a:avLst/>
          </a:prstGeom>
          <a:noFill/>
        </p:spPr>
        <p:txBody>
          <a:bodyPr wrap="square" rtlCol="0">
            <a:spAutoFit/>
          </a:bodyPr>
          <a:lstStyle/>
          <a:p>
            <a:pPr algn="ctr">
              <a:spcBef>
                <a:spcPct val="0"/>
              </a:spcBef>
            </a:pPr>
            <a:endParaRPr lang="en-US" sz="2000" b="1" dirty="0">
              <a:latin typeface="Times New Roman" panose="02020603050405020304" pitchFamily="18" charset="0"/>
              <a:ea typeface="+mj-ea"/>
              <a:cs typeface="Times New Roman" panose="02020603050405020304" pitchFamily="18" charset="0"/>
            </a:endParaRPr>
          </a:p>
          <a:p>
            <a:pPr algn="ctr">
              <a:spcBef>
                <a:spcPct val="0"/>
              </a:spcBef>
            </a:pPr>
            <a:r>
              <a:rPr lang="en-US" sz="2000" b="1" dirty="0">
                <a:latin typeface="Times New Roman" panose="02020603050405020304" pitchFamily="18" charset="0"/>
                <a:ea typeface="+mj-ea"/>
                <a:cs typeface="Times New Roman" panose="02020603050405020304" pitchFamily="18" charset="0"/>
              </a:rPr>
              <a:t>Mahatma Education Society’s</a:t>
            </a:r>
            <a:br>
              <a:rPr lang="en-US" sz="2000" b="1" dirty="0">
                <a:latin typeface="Times New Roman" panose="02020603050405020304" pitchFamily="18" charset="0"/>
                <a:ea typeface="+mj-ea"/>
                <a:cs typeface="Times New Roman" panose="02020603050405020304" pitchFamily="18" charset="0"/>
              </a:rPr>
            </a:br>
            <a:r>
              <a:rPr lang="en-US" sz="2000" b="1" dirty="0">
                <a:latin typeface="Times New Roman" panose="02020603050405020304" pitchFamily="18" charset="0"/>
                <a:ea typeface="+mj-ea"/>
                <a:cs typeface="Times New Roman" panose="02020603050405020304" pitchFamily="18" charset="0"/>
              </a:rPr>
              <a:t>Pillai College of Engineering, Panvel</a:t>
            </a:r>
            <a:br>
              <a:rPr lang="en-US" sz="2000" b="1" dirty="0">
                <a:latin typeface="Times New Roman" panose="02020603050405020304" pitchFamily="18" charset="0"/>
                <a:ea typeface="+mj-ea"/>
                <a:cs typeface="Times New Roman" panose="02020603050405020304" pitchFamily="18" charset="0"/>
              </a:rPr>
            </a:br>
            <a:r>
              <a:rPr lang="en-US" sz="2000" b="1" dirty="0">
                <a:latin typeface="Times New Roman" panose="02020603050405020304" pitchFamily="18" charset="0"/>
                <a:ea typeface="+mj-ea"/>
                <a:cs typeface="Times New Roman" panose="02020603050405020304" pitchFamily="18" charset="0"/>
              </a:rPr>
              <a:t>Department of Computer Engineering’s</a:t>
            </a:r>
          </a:p>
          <a:p>
            <a:pPr algn="ctr">
              <a:spcBef>
                <a:spcPct val="0"/>
              </a:spcBef>
            </a:pPr>
            <a:endParaRPr lang="en-US" sz="2000" b="1" dirty="0">
              <a:latin typeface="Times New Roman" panose="02020603050405020304" pitchFamily="18" charset="0"/>
              <a:ea typeface="+mj-ea"/>
              <a:cs typeface="Times New Roman" panose="02020603050405020304" pitchFamily="18" charset="0"/>
            </a:endParaRPr>
          </a:p>
          <a:p>
            <a:pPr algn="ctr">
              <a:spcBef>
                <a:spcPct val="0"/>
              </a:spcBef>
            </a:pPr>
            <a:r>
              <a:rPr lang="en-US" sz="2000" b="1" dirty="0">
                <a:latin typeface="Times New Roman" panose="02020603050405020304" pitchFamily="18" charset="0"/>
                <a:ea typeface="+mj-ea"/>
                <a:cs typeface="Times New Roman" panose="02020603050405020304" pitchFamily="18" charset="0"/>
              </a:rPr>
              <a:t>A</a:t>
            </a:r>
            <a:br>
              <a:rPr lang="en-US" sz="2000" b="1" dirty="0">
                <a:latin typeface="Times New Roman" panose="02020603050405020304" pitchFamily="18" charset="0"/>
                <a:ea typeface="+mj-ea"/>
                <a:cs typeface="Times New Roman" panose="02020603050405020304" pitchFamily="18" charset="0"/>
              </a:rPr>
            </a:br>
            <a:r>
              <a:rPr lang="en-US" sz="2000" b="1" dirty="0">
                <a:latin typeface="Times New Roman" panose="02020603050405020304" pitchFamily="18" charset="0"/>
                <a:ea typeface="+mj-ea"/>
                <a:cs typeface="Times New Roman" panose="02020603050405020304" pitchFamily="18" charset="0"/>
              </a:rPr>
              <a:t>Mini Project Presentation on</a:t>
            </a:r>
          </a:p>
          <a:p>
            <a:pPr algn="ctr">
              <a:spcBef>
                <a:spcPct val="0"/>
              </a:spcBef>
            </a:pPr>
            <a:r>
              <a:rPr lang="en-US" sz="2000" b="1" dirty="0">
                <a:latin typeface="Times New Roman" panose="02020603050405020304" pitchFamily="18" charset="0"/>
                <a:ea typeface="+mj-ea"/>
                <a:cs typeface="Times New Roman" panose="02020603050405020304" pitchFamily="18" charset="0"/>
              </a:rPr>
              <a:t>FOOD ORDERING WEB APPLICATION</a:t>
            </a:r>
          </a:p>
          <a:p>
            <a:pPr algn="ctr">
              <a:spcBef>
                <a:spcPct val="0"/>
              </a:spcBef>
            </a:pPr>
            <a:endParaRPr lang="en-US" sz="3600" b="1" dirty="0">
              <a:latin typeface="Times New Roman" panose="02020603050405020304" pitchFamily="18" charset="0"/>
              <a:ea typeface="+mj-ea"/>
              <a:cs typeface="Times New Roman" panose="02020603050405020304" pitchFamily="18" charset="0"/>
            </a:endParaRPr>
          </a:p>
          <a:p>
            <a:pPr algn="ctr">
              <a:spcBef>
                <a:spcPct val="0"/>
              </a:spcBef>
            </a:pPr>
            <a:r>
              <a:rPr lang="en-US" sz="2000" b="1" dirty="0">
                <a:latin typeface="Times New Roman" panose="02020603050405020304" pitchFamily="18" charset="0"/>
                <a:ea typeface="+mj-ea"/>
                <a:cs typeface="Times New Roman" panose="02020603050405020304" pitchFamily="18" charset="0"/>
              </a:rPr>
              <a:t>Under the Guidance of</a:t>
            </a:r>
          </a:p>
          <a:p>
            <a:pPr algn="ctr">
              <a:spcBef>
                <a:spcPct val="0"/>
              </a:spcBef>
            </a:pPr>
            <a:r>
              <a:rPr lang="en-US" sz="2000" dirty="0">
                <a:latin typeface="Times New Roman" panose="02020603050405020304" pitchFamily="18" charset="0"/>
                <a:ea typeface="+mj-ea"/>
                <a:cs typeface="Times New Roman" panose="02020603050405020304" pitchFamily="18" charset="0"/>
              </a:rPr>
              <a:t>Prof. </a:t>
            </a:r>
            <a:r>
              <a:rPr lang="en-US" sz="2000" dirty="0" err="1">
                <a:latin typeface="Times New Roman" panose="02020603050405020304" pitchFamily="18" charset="0"/>
                <a:ea typeface="+mj-ea"/>
                <a:cs typeface="Times New Roman" panose="02020603050405020304" pitchFamily="18" charset="0"/>
              </a:rPr>
              <a:t>Alamuri</a:t>
            </a:r>
            <a:r>
              <a:rPr lang="en-US" sz="2000" dirty="0">
                <a:latin typeface="Times New Roman" panose="02020603050405020304" pitchFamily="18" charset="0"/>
                <a:ea typeface="+mj-ea"/>
                <a:cs typeface="Times New Roman" panose="02020603050405020304" pitchFamily="18" charset="0"/>
              </a:rPr>
              <a:t> </a:t>
            </a:r>
            <a:r>
              <a:rPr lang="en-US" sz="2000" dirty="0" err="1">
                <a:latin typeface="Times New Roman" panose="02020603050405020304" pitchFamily="18" charset="0"/>
                <a:ea typeface="+mj-ea"/>
                <a:cs typeface="Times New Roman" panose="02020603050405020304" pitchFamily="18" charset="0"/>
              </a:rPr>
              <a:t>Vasavi</a:t>
            </a:r>
            <a:endParaRPr lang="en-US" sz="2000" dirty="0">
              <a:latin typeface="Times New Roman" panose="02020603050405020304" pitchFamily="18" charset="0"/>
              <a:ea typeface="+mj-ea"/>
              <a:cs typeface="Times New Roman" panose="02020603050405020304" pitchFamily="18" charset="0"/>
            </a:endParaRPr>
          </a:p>
          <a:p>
            <a:pPr algn="ctr">
              <a:spcBef>
                <a:spcPct val="0"/>
              </a:spcBef>
            </a:pPr>
            <a:endParaRPr lang="en-US" sz="2000" dirty="0">
              <a:latin typeface="Times New Roman" panose="02020603050405020304" pitchFamily="18" charset="0"/>
              <a:ea typeface="+mj-ea"/>
              <a:cs typeface="Times New Roman" panose="02020603050405020304" pitchFamily="18" charset="0"/>
            </a:endParaRPr>
          </a:p>
          <a:p>
            <a:pPr algn="ctr">
              <a:spcBef>
                <a:spcPct val="0"/>
              </a:spcBef>
            </a:pPr>
            <a:r>
              <a:rPr lang="en-US" sz="2000" b="1" dirty="0">
                <a:latin typeface="Times New Roman" panose="02020603050405020304" pitchFamily="18" charset="0"/>
                <a:ea typeface="+mj-ea"/>
                <a:cs typeface="Times New Roman" panose="02020603050405020304" pitchFamily="18" charset="0"/>
              </a:rPr>
              <a:t>Group Members :-</a:t>
            </a:r>
          </a:p>
          <a:p>
            <a:pPr algn="ctr">
              <a:spcBef>
                <a:spcPct val="0"/>
              </a:spcBef>
            </a:pPr>
            <a:r>
              <a:rPr lang="en-US" sz="2000" dirty="0" err="1">
                <a:latin typeface="Times New Roman" panose="02020603050405020304" pitchFamily="18" charset="0"/>
                <a:ea typeface="+mj-ea"/>
                <a:cs typeface="Times New Roman" panose="02020603050405020304" pitchFamily="18" charset="0"/>
              </a:rPr>
              <a:t>Shreeyash</a:t>
            </a:r>
            <a:r>
              <a:rPr lang="en-US" sz="2000" dirty="0">
                <a:latin typeface="Times New Roman" panose="02020603050405020304" pitchFamily="18" charset="0"/>
                <a:ea typeface="+mj-ea"/>
                <a:cs typeface="Times New Roman" panose="02020603050405020304" pitchFamily="18" charset="0"/>
              </a:rPr>
              <a:t> Patil CEB343 (Leader)</a:t>
            </a:r>
          </a:p>
          <a:p>
            <a:pPr algn="ctr">
              <a:spcBef>
                <a:spcPct val="0"/>
              </a:spcBef>
            </a:pPr>
            <a:r>
              <a:rPr lang="en-US" sz="2000" dirty="0">
                <a:latin typeface="Times New Roman" panose="02020603050405020304" pitchFamily="18" charset="0"/>
                <a:ea typeface="+mj-ea"/>
                <a:cs typeface="Times New Roman" panose="02020603050405020304" pitchFamily="18" charset="0"/>
              </a:rPr>
              <a:t>Aditya </a:t>
            </a:r>
            <a:r>
              <a:rPr lang="en-US" sz="2000" dirty="0" err="1">
                <a:latin typeface="Times New Roman" panose="02020603050405020304" pitchFamily="18" charset="0"/>
                <a:ea typeface="+mj-ea"/>
                <a:cs typeface="Times New Roman" panose="02020603050405020304" pitchFamily="18" charset="0"/>
              </a:rPr>
              <a:t>Khopade</a:t>
            </a:r>
            <a:r>
              <a:rPr lang="en-US" sz="2000" dirty="0">
                <a:latin typeface="Times New Roman" panose="02020603050405020304" pitchFamily="18" charset="0"/>
                <a:ea typeface="+mj-ea"/>
                <a:cs typeface="Times New Roman" panose="02020603050405020304" pitchFamily="18" charset="0"/>
              </a:rPr>
              <a:t> CEB326</a:t>
            </a:r>
          </a:p>
          <a:p>
            <a:pPr algn="ctr">
              <a:spcBef>
                <a:spcPct val="0"/>
              </a:spcBef>
            </a:pPr>
            <a:r>
              <a:rPr lang="en-US" sz="2000" dirty="0">
                <a:latin typeface="Times New Roman" panose="02020603050405020304" pitchFamily="18" charset="0"/>
                <a:ea typeface="+mj-ea"/>
                <a:cs typeface="Times New Roman" panose="02020603050405020304" pitchFamily="18" charset="0"/>
              </a:rPr>
              <a:t>Zaid </a:t>
            </a:r>
            <a:r>
              <a:rPr lang="en-US" sz="2000" dirty="0" err="1">
                <a:latin typeface="Times New Roman" panose="02020603050405020304" pitchFamily="18" charset="0"/>
                <a:ea typeface="+mj-ea"/>
                <a:cs typeface="Times New Roman" panose="02020603050405020304" pitchFamily="18" charset="0"/>
              </a:rPr>
              <a:t>Khalfe</a:t>
            </a:r>
            <a:r>
              <a:rPr lang="en-US" sz="2000" dirty="0">
                <a:latin typeface="Times New Roman" panose="02020603050405020304" pitchFamily="18" charset="0"/>
                <a:ea typeface="+mj-ea"/>
                <a:cs typeface="Times New Roman" panose="02020603050405020304" pitchFamily="18" charset="0"/>
              </a:rPr>
              <a:t> CEB325</a:t>
            </a:r>
          </a:p>
          <a:p>
            <a:pPr algn="ctr">
              <a:spcBef>
                <a:spcPct val="0"/>
              </a:spcBef>
            </a:pPr>
            <a:r>
              <a:rPr lang="en-US" sz="2000" dirty="0">
                <a:latin typeface="Times New Roman" panose="02020603050405020304" pitchFamily="18" charset="0"/>
                <a:ea typeface="+mj-ea"/>
                <a:cs typeface="Times New Roman" panose="02020603050405020304" pitchFamily="18" charset="0"/>
              </a:rPr>
              <a:t>Nitesh Pandey CEB340</a:t>
            </a:r>
            <a:endParaRPr lang="en-IN" sz="2000" dirty="0">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C15B8210-BC14-4FF2-AEE7-82B11AB045C5}"/>
              </a:ext>
            </a:extLst>
          </p:cNvPr>
          <p:cNvPicPr>
            <a:picLocks noChangeAspect="1"/>
          </p:cNvPicPr>
          <p:nvPr/>
        </p:nvPicPr>
        <p:blipFill>
          <a:blip r:embed="rId3"/>
          <a:stretch>
            <a:fillRect/>
          </a:stretch>
        </p:blipFill>
        <p:spPr>
          <a:xfrm>
            <a:off x="771412" y="715323"/>
            <a:ext cx="1905000" cy="1905000"/>
          </a:xfrm>
          <a:prstGeom prst="rect">
            <a:avLst/>
          </a:prstGeom>
        </p:spPr>
      </p:pic>
    </p:spTree>
    <p:extLst>
      <p:ext uri="{BB962C8B-B14F-4D97-AF65-F5344CB8AC3E}">
        <p14:creationId xmlns:p14="http://schemas.microsoft.com/office/powerpoint/2010/main" val="17150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9436-EC87-402B-8FFF-3AB49B769DBE}"/>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REQUIREMENTS</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4294967295"/>
          </p:nvPr>
        </p:nvSpPr>
        <p:spPr>
          <a:xfrm>
            <a:off x="9110663" y="3816350"/>
            <a:ext cx="3081337" cy="2317750"/>
          </a:xfrm>
        </p:spPr>
        <p:txBody>
          <a:bodyPr>
            <a:normAutofit/>
          </a:bodyPr>
          <a:lstStyle/>
          <a:p>
            <a:endParaRPr lang="en-US" dirty="0">
              <a:solidFill>
                <a:schemeClr val="bg2"/>
              </a:solidFill>
            </a:endParaRPr>
          </a:p>
          <a:p>
            <a:endParaRPr lang="en-US" dirty="0">
              <a:solidFill>
                <a:schemeClr val="bg2"/>
              </a:solidFill>
            </a:endParaRPr>
          </a:p>
        </p:txBody>
      </p:sp>
      <p:sp>
        <p:nvSpPr>
          <p:cNvPr id="8" name="TextBox 7">
            <a:extLst>
              <a:ext uri="{FF2B5EF4-FFF2-40B4-BE49-F238E27FC236}">
                <a16:creationId xmlns:a16="http://schemas.microsoft.com/office/drawing/2014/main" id="{1BC0FA1E-2008-4762-AAC2-7B37B7B6FFAC}"/>
              </a:ext>
            </a:extLst>
          </p:cNvPr>
          <p:cNvSpPr txBox="1"/>
          <p:nvPr/>
        </p:nvSpPr>
        <p:spPr>
          <a:xfrm>
            <a:off x="369274" y="2093023"/>
            <a:ext cx="10485122" cy="3046988"/>
          </a:xfrm>
          <a:prstGeom prst="rect">
            <a:avLst/>
          </a:prstGeom>
          <a:noFill/>
        </p:spPr>
        <p:txBody>
          <a:bodyPr wrap="square" rtlCol="0">
            <a:spAutoFit/>
          </a:bodyPr>
          <a:lstStyle/>
          <a:p>
            <a:pPr>
              <a:buClr>
                <a:schemeClr val="accent1">
                  <a:lumMod val="40000"/>
                  <a:lumOff val="60000"/>
                </a:schemeClr>
              </a:buClr>
            </a:pPr>
            <a:r>
              <a:rPr lang="en-US" sz="2800" b="1" dirty="0">
                <a:latin typeface="Times New Roman" panose="02020603050405020304" pitchFamily="18" charset="0"/>
                <a:cs typeface="Times New Roman" panose="02020603050405020304" pitchFamily="18" charset="0"/>
              </a:rPr>
              <a:t>Requirements :-</a:t>
            </a:r>
          </a:p>
          <a:p>
            <a:pPr marL="457200" indent="-457200">
              <a:buClr>
                <a:schemeClr val="accent1">
                  <a:lumMod val="40000"/>
                  <a:lumOff val="6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OS platform : Windows 11, MacOs.</a:t>
            </a:r>
          </a:p>
          <a:p>
            <a:pPr marL="457200" indent="-457200">
              <a:buClr>
                <a:schemeClr val="accent1">
                  <a:lumMod val="40000"/>
                  <a:lumOff val="6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Front end : HTML, CSS, Django, Python.</a:t>
            </a:r>
          </a:p>
          <a:p>
            <a:pPr marL="457200" indent="-457200">
              <a:buClr>
                <a:schemeClr val="accent1">
                  <a:lumMod val="40000"/>
                  <a:lumOff val="6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Back end : Django.</a:t>
            </a:r>
          </a:p>
          <a:p>
            <a:pPr marL="457200" indent="-457200">
              <a:buClr>
                <a:schemeClr val="accent1">
                  <a:lumMod val="40000"/>
                  <a:lumOff val="6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Software : Sublime text editor, .</a:t>
            </a:r>
          </a:p>
          <a:p>
            <a:pPr marL="457200" indent="-457200">
              <a:buClr>
                <a:schemeClr val="accent1">
                  <a:lumMod val="40000"/>
                  <a:lumOff val="6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Browser  : Google Chrome, Apple Safari or any supported browser.</a:t>
            </a:r>
            <a:endParaRPr lang="en-US" sz="2400" dirty="0">
              <a:latin typeface="Berlin Sans FB" panose="020E0602020502020306" pitchFamily="34" charset="0"/>
            </a:endParaRPr>
          </a:p>
          <a:p>
            <a:r>
              <a:rPr lang="en-US" sz="2400" dirty="0">
                <a:latin typeface="Berlin Sans FB" panose="020E0602020502020306" pitchFamily="34" charset="0"/>
              </a:rPr>
              <a:t>  </a:t>
            </a:r>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36FD-A4E0-4D2B-BED8-5ED9AE8083E0}"/>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RESULT</a:t>
            </a:r>
            <a:endParaRPr lang="en-IN" sz="4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47B6C7-B0A0-6A6A-9D8C-FC72403498DD}"/>
              </a:ext>
            </a:extLst>
          </p:cNvPr>
          <p:cNvPicPr>
            <a:picLocks noChangeAspect="1"/>
          </p:cNvPicPr>
          <p:nvPr/>
        </p:nvPicPr>
        <p:blipFill rotWithShape="1">
          <a:blip r:embed="rId2"/>
          <a:srcRect b="6725"/>
          <a:stretch/>
        </p:blipFill>
        <p:spPr>
          <a:xfrm>
            <a:off x="180975" y="2412088"/>
            <a:ext cx="5781675" cy="3017163"/>
          </a:xfrm>
          <a:prstGeom prst="rect">
            <a:avLst/>
          </a:prstGeom>
          <a:ln>
            <a:solidFill>
              <a:schemeClr val="accent1"/>
            </a:solidFill>
          </a:ln>
        </p:spPr>
      </p:pic>
      <p:pic>
        <p:nvPicPr>
          <p:cNvPr id="6" name="Picture 5">
            <a:extLst>
              <a:ext uri="{FF2B5EF4-FFF2-40B4-BE49-F238E27FC236}">
                <a16:creationId xmlns:a16="http://schemas.microsoft.com/office/drawing/2014/main" id="{08B89B24-54C7-B858-4A52-DA3A9192B9C4}"/>
              </a:ext>
            </a:extLst>
          </p:cNvPr>
          <p:cNvPicPr>
            <a:picLocks noChangeAspect="1"/>
          </p:cNvPicPr>
          <p:nvPr/>
        </p:nvPicPr>
        <p:blipFill rotWithShape="1">
          <a:blip r:embed="rId3"/>
          <a:srcRect b="7227"/>
          <a:stretch/>
        </p:blipFill>
        <p:spPr>
          <a:xfrm>
            <a:off x="6229351" y="2412088"/>
            <a:ext cx="5781675" cy="3017163"/>
          </a:xfrm>
          <a:prstGeom prst="rect">
            <a:avLst/>
          </a:prstGeom>
          <a:ln>
            <a:solidFill>
              <a:schemeClr val="accent1"/>
            </a:solidFill>
          </a:ln>
        </p:spPr>
      </p:pic>
    </p:spTree>
    <p:extLst>
      <p:ext uri="{BB962C8B-B14F-4D97-AF65-F5344CB8AC3E}">
        <p14:creationId xmlns:p14="http://schemas.microsoft.com/office/powerpoint/2010/main" val="26448279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BE000-86C4-D972-43AB-599C5302C5A4}"/>
              </a:ext>
            </a:extLst>
          </p:cNvPr>
          <p:cNvPicPr>
            <a:picLocks noChangeAspect="1"/>
          </p:cNvPicPr>
          <p:nvPr/>
        </p:nvPicPr>
        <p:blipFill rotWithShape="1">
          <a:blip r:embed="rId2"/>
          <a:srcRect b="6930"/>
          <a:stretch/>
        </p:blipFill>
        <p:spPr>
          <a:xfrm>
            <a:off x="567184" y="171452"/>
            <a:ext cx="5376419" cy="2814636"/>
          </a:xfrm>
          <a:prstGeom prst="rect">
            <a:avLst/>
          </a:prstGeom>
          <a:ln>
            <a:solidFill>
              <a:schemeClr val="accent1"/>
            </a:solidFill>
          </a:ln>
        </p:spPr>
      </p:pic>
      <p:pic>
        <p:nvPicPr>
          <p:cNvPr id="7" name="Picture 6">
            <a:extLst>
              <a:ext uri="{FF2B5EF4-FFF2-40B4-BE49-F238E27FC236}">
                <a16:creationId xmlns:a16="http://schemas.microsoft.com/office/drawing/2014/main" id="{5B0C7907-0020-33E0-78B5-039070E4E00A}"/>
              </a:ext>
            </a:extLst>
          </p:cNvPr>
          <p:cNvPicPr>
            <a:picLocks noChangeAspect="1"/>
          </p:cNvPicPr>
          <p:nvPr/>
        </p:nvPicPr>
        <p:blipFill rotWithShape="1">
          <a:blip r:embed="rId3"/>
          <a:srcRect b="7419"/>
          <a:stretch/>
        </p:blipFill>
        <p:spPr>
          <a:xfrm>
            <a:off x="521620" y="3192705"/>
            <a:ext cx="5574380" cy="2814635"/>
          </a:xfrm>
          <a:prstGeom prst="rect">
            <a:avLst/>
          </a:prstGeom>
          <a:ln>
            <a:solidFill>
              <a:schemeClr val="accent1"/>
            </a:solidFill>
          </a:ln>
        </p:spPr>
      </p:pic>
      <p:pic>
        <p:nvPicPr>
          <p:cNvPr id="10" name="Picture 9">
            <a:extLst>
              <a:ext uri="{FF2B5EF4-FFF2-40B4-BE49-F238E27FC236}">
                <a16:creationId xmlns:a16="http://schemas.microsoft.com/office/drawing/2014/main" id="{D9159C20-0167-0A62-DF93-9F2A4241474B}"/>
              </a:ext>
            </a:extLst>
          </p:cNvPr>
          <p:cNvPicPr>
            <a:picLocks noChangeAspect="1"/>
          </p:cNvPicPr>
          <p:nvPr/>
        </p:nvPicPr>
        <p:blipFill rotWithShape="1">
          <a:blip r:embed="rId4"/>
          <a:srcRect t="-1159" b="7516"/>
          <a:stretch/>
        </p:blipFill>
        <p:spPr>
          <a:xfrm>
            <a:off x="6281291" y="171453"/>
            <a:ext cx="5343525" cy="2814636"/>
          </a:xfrm>
          <a:prstGeom prst="rect">
            <a:avLst/>
          </a:prstGeom>
          <a:ln>
            <a:solidFill>
              <a:schemeClr val="accent1"/>
            </a:solidFill>
          </a:ln>
        </p:spPr>
      </p:pic>
      <p:pic>
        <p:nvPicPr>
          <p:cNvPr id="12" name="Picture 11">
            <a:extLst>
              <a:ext uri="{FF2B5EF4-FFF2-40B4-BE49-F238E27FC236}">
                <a16:creationId xmlns:a16="http://schemas.microsoft.com/office/drawing/2014/main" id="{4513F37E-B920-4FCA-9D1F-521B8FE3C7BD}"/>
              </a:ext>
            </a:extLst>
          </p:cNvPr>
          <p:cNvPicPr>
            <a:picLocks noChangeAspect="1"/>
          </p:cNvPicPr>
          <p:nvPr/>
        </p:nvPicPr>
        <p:blipFill rotWithShape="1">
          <a:blip r:embed="rId5"/>
          <a:srcRect b="7090"/>
          <a:stretch/>
        </p:blipFill>
        <p:spPr>
          <a:xfrm>
            <a:off x="6239179" y="3192705"/>
            <a:ext cx="5385637" cy="2814636"/>
          </a:xfrm>
          <a:prstGeom prst="rect">
            <a:avLst/>
          </a:prstGeom>
          <a:ln>
            <a:solidFill>
              <a:schemeClr val="accent1"/>
            </a:solidFill>
          </a:ln>
        </p:spPr>
      </p:pic>
    </p:spTree>
    <p:extLst>
      <p:ext uri="{BB962C8B-B14F-4D97-AF65-F5344CB8AC3E}">
        <p14:creationId xmlns:p14="http://schemas.microsoft.com/office/powerpoint/2010/main" val="236571936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6BF04-10AA-B9E2-5C4A-8CCD9D92BB40}"/>
              </a:ext>
            </a:extLst>
          </p:cNvPr>
          <p:cNvPicPr>
            <a:picLocks noChangeAspect="1"/>
          </p:cNvPicPr>
          <p:nvPr/>
        </p:nvPicPr>
        <p:blipFill rotWithShape="1">
          <a:blip r:embed="rId2"/>
          <a:srcRect b="6994"/>
          <a:stretch/>
        </p:blipFill>
        <p:spPr>
          <a:xfrm>
            <a:off x="621694" y="3251200"/>
            <a:ext cx="5326743" cy="2786743"/>
          </a:xfrm>
          <a:prstGeom prst="rect">
            <a:avLst/>
          </a:prstGeom>
          <a:ln>
            <a:solidFill>
              <a:schemeClr val="accent1"/>
            </a:solidFill>
          </a:ln>
        </p:spPr>
      </p:pic>
      <p:pic>
        <p:nvPicPr>
          <p:cNvPr id="6" name="Picture 5">
            <a:extLst>
              <a:ext uri="{FF2B5EF4-FFF2-40B4-BE49-F238E27FC236}">
                <a16:creationId xmlns:a16="http://schemas.microsoft.com/office/drawing/2014/main" id="{C12E76B0-A743-A649-AB12-A43A975959DF}"/>
              </a:ext>
            </a:extLst>
          </p:cNvPr>
          <p:cNvPicPr>
            <a:picLocks noChangeAspect="1"/>
          </p:cNvPicPr>
          <p:nvPr/>
        </p:nvPicPr>
        <p:blipFill rotWithShape="1">
          <a:blip r:embed="rId3"/>
          <a:srcRect b="6954"/>
          <a:stretch/>
        </p:blipFill>
        <p:spPr>
          <a:xfrm>
            <a:off x="6248401" y="3251200"/>
            <a:ext cx="5321905" cy="2785383"/>
          </a:xfrm>
          <a:prstGeom prst="rect">
            <a:avLst/>
          </a:prstGeom>
          <a:ln>
            <a:solidFill>
              <a:schemeClr val="accent1"/>
            </a:solidFill>
          </a:ln>
        </p:spPr>
      </p:pic>
      <p:pic>
        <p:nvPicPr>
          <p:cNvPr id="7" name="Picture 6">
            <a:extLst>
              <a:ext uri="{FF2B5EF4-FFF2-40B4-BE49-F238E27FC236}">
                <a16:creationId xmlns:a16="http://schemas.microsoft.com/office/drawing/2014/main" id="{86F0E87A-26A6-2C14-E6C3-3DAB03C9C637}"/>
              </a:ext>
            </a:extLst>
          </p:cNvPr>
          <p:cNvPicPr>
            <a:picLocks noChangeAspect="1"/>
          </p:cNvPicPr>
          <p:nvPr/>
        </p:nvPicPr>
        <p:blipFill rotWithShape="1">
          <a:blip r:embed="rId4"/>
          <a:srcRect t="-236" b="6902"/>
          <a:stretch/>
        </p:blipFill>
        <p:spPr>
          <a:xfrm>
            <a:off x="613302" y="200466"/>
            <a:ext cx="5343525" cy="2805351"/>
          </a:xfrm>
          <a:prstGeom prst="rect">
            <a:avLst/>
          </a:prstGeom>
          <a:ln>
            <a:solidFill>
              <a:schemeClr val="accent1"/>
            </a:solidFill>
          </a:ln>
        </p:spPr>
      </p:pic>
      <p:pic>
        <p:nvPicPr>
          <p:cNvPr id="8" name="Picture 7">
            <a:extLst>
              <a:ext uri="{FF2B5EF4-FFF2-40B4-BE49-F238E27FC236}">
                <a16:creationId xmlns:a16="http://schemas.microsoft.com/office/drawing/2014/main" id="{66B9F1F3-0C24-7DD2-75A4-D0072F9D5CF9}"/>
              </a:ext>
            </a:extLst>
          </p:cNvPr>
          <p:cNvPicPr>
            <a:picLocks noChangeAspect="1"/>
          </p:cNvPicPr>
          <p:nvPr/>
        </p:nvPicPr>
        <p:blipFill rotWithShape="1">
          <a:blip r:embed="rId5"/>
          <a:srcRect t="-236" b="6902"/>
          <a:stretch/>
        </p:blipFill>
        <p:spPr>
          <a:xfrm>
            <a:off x="6248401" y="200465"/>
            <a:ext cx="5343525" cy="2805351"/>
          </a:xfrm>
          <a:prstGeom prst="rect">
            <a:avLst/>
          </a:prstGeom>
          <a:ln>
            <a:solidFill>
              <a:schemeClr val="accent1"/>
            </a:solidFill>
          </a:ln>
        </p:spPr>
      </p:pic>
    </p:spTree>
    <p:extLst>
      <p:ext uri="{BB962C8B-B14F-4D97-AF65-F5344CB8AC3E}">
        <p14:creationId xmlns:p14="http://schemas.microsoft.com/office/powerpoint/2010/main" val="237068745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CE6AA4-2CC8-48C0-F51F-A008F41AEE33}"/>
              </a:ext>
            </a:extLst>
          </p:cNvPr>
          <p:cNvPicPr>
            <a:picLocks noChangeAspect="1"/>
          </p:cNvPicPr>
          <p:nvPr/>
        </p:nvPicPr>
        <p:blipFill rotWithShape="1">
          <a:blip r:embed="rId2"/>
          <a:srcRect t="5333" b="1576"/>
          <a:stretch/>
        </p:blipFill>
        <p:spPr>
          <a:xfrm>
            <a:off x="621692" y="348344"/>
            <a:ext cx="5321905" cy="2786743"/>
          </a:xfrm>
          <a:prstGeom prst="rect">
            <a:avLst/>
          </a:prstGeom>
          <a:ln>
            <a:solidFill>
              <a:schemeClr val="accent1"/>
            </a:solidFill>
          </a:ln>
        </p:spPr>
      </p:pic>
      <p:pic>
        <p:nvPicPr>
          <p:cNvPr id="13" name="Picture 12">
            <a:extLst>
              <a:ext uri="{FF2B5EF4-FFF2-40B4-BE49-F238E27FC236}">
                <a16:creationId xmlns:a16="http://schemas.microsoft.com/office/drawing/2014/main" id="{A187B2D4-DDB7-B900-8FC9-26DE76DA3CAC}"/>
              </a:ext>
            </a:extLst>
          </p:cNvPr>
          <p:cNvPicPr>
            <a:picLocks noChangeAspect="1"/>
          </p:cNvPicPr>
          <p:nvPr/>
        </p:nvPicPr>
        <p:blipFill rotWithShape="1">
          <a:blip r:embed="rId3"/>
          <a:srcRect t="-12" b="6966"/>
          <a:stretch/>
        </p:blipFill>
        <p:spPr>
          <a:xfrm>
            <a:off x="6248405" y="297543"/>
            <a:ext cx="5518623" cy="2888343"/>
          </a:xfrm>
          <a:prstGeom prst="rect">
            <a:avLst/>
          </a:prstGeom>
          <a:ln>
            <a:solidFill>
              <a:schemeClr val="accent1"/>
            </a:solidFill>
          </a:ln>
        </p:spPr>
      </p:pic>
      <p:pic>
        <p:nvPicPr>
          <p:cNvPr id="19" name="Picture 18">
            <a:extLst>
              <a:ext uri="{FF2B5EF4-FFF2-40B4-BE49-F238E27FC236}">
                <a16:creationId xmlns:a16="http://schemas.microsoft.com/office/drawing/2014/main" id="{0B05F4C9-1294-4704-3F33-BDD41B59C0F5}"/>
              </a:ext>
            </a:extLst>
          </p:cNvPr>
          <p:cNvPicPr>
            <a:picLocks noChangeAspect="1"/>
          </p:cNvPicPr>
          <p:nvPr/>
        </p:nvPicPr>
        <p:blipFill rotWithShape="1">
          <a:blip r:embed="rId4"/>
          <a:srcRect b="6666"/>
          <a:stretch/>
        </p:blipFill>
        <p:spPr>
          <a:xfrm>
            <a:off x="577377" y="3309258"/>
            <a:ext cx="5518623" cy="2897277"/>
          </a:xfrm>
          <a:prstGeom prst="rect">
            <a:avLst/>
          </a:prstGeom>
          <a:ln>
            <a:solidFill>
              <a:schemeClr val="accent1"/>
            </a:solidFill>
          </a:ln>
        </p:spPr>
      </p:pic>
      <p:pic>
        <p:nvPicPr>
          <p:cNvPr id="21" name="Picture 20">
            <a:extLst>
              <a:ext uri="{FF2B5EF4-FFF2-40B4-BE49-F238E27FC236}">
                <a16:creationId xmlns:a16="http://schemas.microsoft.com/office/drawing/2014/main" id="{3A1D3531-46E0-E14E-6BA5-8DF622AF4D16}"/>
              </a:ext>
            </a:extLst>
          </p:cNvPr>
          <p:cNvPicPr>
            <a:picLocks noChangeAspect="1"/>
          </p:cNvPicPr>
          <p:nvPr/>
        </p:nvPicPr>
        <p:blipFill rotWithShape="1">
          <a:blip r:embed="rId5"/>
          <a:srcRect b="6666"/>
          <a:stretch/>
        </p:blipFill>
        <p:spPr>
          <a:xfrm>
            <a:off x="6248405" y="3309258"/>
            <a:ext cx="5518623" cy="2897277"/>
          </a:xfrm>
          <a:prstGeom prst="rect">
            <a:avLst/>
          </a:prstGeom>
          <a:ln>
            <a:solidFill>
              <a:schemeClr val="accent1"/>
            </a:solidFill>
          </a:ln>
        </p:spPr>
      </p:pic>
    </p:spTree>
    <p:extLst>
      <p:ext uri="{BB962C8B-B14F-4D97-AF65-F5344CB8AC3E}">
        <p14:creationId xmlns:p14="http://schemas.microsoft.com/office/powerpoint/2010/main" val="32234079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0456-021A-46EB-900F-E878D40CFFC0}"/>
              </a:ext>
            </a:extLst>
          </p:cNvPr>
          <p:cNvSpPr>
            <a:spLocks noGrp="1"/>
          </p:cNvSpPr>
          <p:nvPr>
            <p:ph type="title"/>
          </p:nvPr>
        </p:nvSpPr>
        <p:spPr/>
        <p:txBody>
          <a:bodyPr>
            <a:noAutofit/>
          </a:bodyPr>
          <a:lstStyle/>
          <a:p>
            <a:pPr algn="ctr"/>
            <a:r>
              <a:rPr lang="en-US" sz="4400" dirty="0">
                <a:latin typeface="Times New Roman" panose="02020603050405020304" pitchFamily="18" charset="0"/>
                <a:cs typeface="Times New Roman" panose="02020603050405020304" pitchFamily="18" charset="0"/>
              </a:rPr>
              <a:t>FUTURE WORK</a:t>
            </a:r>
            <a:endParaRPr lang="en-IN" sz="4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6BE831-9FB8-4557-A4E4-59B98D737BE4}"/>
              </a:ext>
            </a:extLst>
          </p:cNvPr>
          <p:cNvSpPr txBox="1"/>
          <p:nvPr/>
        </p:nvSpPr>
        <p:spPr>
          <a:xfrm>
            <a:off x="407851" y="1737360"/>
            <a:ext cx="12192000" cy="4185761"/>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For future work the following features are to be added.</a:t>
            </a:r>
          </a:p>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Receipt Mail Sending.</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More advanced features like order tracking, bill splitting,</a:t>
            </a:r>
          </a:p>
          <a:p>
            <a:r>
              <a:rPr lang="en-US" sz="2800" dirty="0">
                <a:latin typeface="Times New Roman" panose="02020603050405020304" pitchFamily="18" charset="0"/>
                <a:cs typeface="Times New Roman" panose="02020603050405020304" pitchFamily="18" charset="0"/>
              </a:rPr>
              <a:t> delivery reviewing and automated consumer care services.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Online payment gateway would be added.</a:t>
            </a:r>
          </a:p>
          <a:p>
            <a:r>
              <a:rPr lang="en-US" sz="2800" dirty="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104948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0456-021A-46EB-900F-E878D40CFFC0}"/>
              </a:ext>
            </a:extLst>
          </p:cNvPr>
          <p:cNvSpPr>
            <a:spLocks noGrp="1"/>
          </p:cNvSpPr>
          <p:nvPr>
            <p:ph type="title"/>
          </p:nvPr>
        </p:nvSpPr>
        <p:spPr/>
        <p:txBody>
          <a:bodyPr>
            <a:noAutofit/>
          </a:bodyPr>
          <a:lstStyle/>
          <a:p>
            <a:pPr algn="ctr"/>
            <a:r>
              <a:rPr lang="en-US" sz="4400" dirty="0">
                <a:latin typeface="Times New Roman" panose="02020603050405020304" pitchFamily="18" charset="0"/>
                <a:cs typeface="Times New Roman" panose="02020603050405020304" pitchFamily="18" charset="0"/>
              </a:rPr>
              <a:t>References</a:t>
            </a:r>
            <a:endParaRPr lang="en-IN" sz="4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C8D6CCD-4365-CC3C-84B7-B0A1CF472138}"/>
              </a:ext>
            </a:extLst>
          </p:cNvPr>
          <p:cNvSpPr txBox="1"/>
          <p:nvPr/>
        </p:nvSpPr>
        <p:spPr>
          <a:xfrm>
            <a:off x="1467394" y="1922110"/>
            <a:ext cx="9318171"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hlinkClick r:id="rId2"/>
              </a:rPr>
              <a:t>https://www.djangoproject.com/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3"/>
              </a:rPr>
              <a:t>https://getbootstrap.com/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4"/>
              </a:rPr>
              <a:t>https://bootstrapmade.com/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5"/>
              </a:rPr>
              <a:t>https://developer.paypal.com/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6"/>
              </a:rPr>
              <a:t>https://www.w3schools.com/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7"/>
              </a:rPr>
              <a:t>https://stackoverflow.com/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8"/>
              </a:rPr>
              <a:t>https://www.javatpoint.com/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809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0456-021A-46EB-900F-E878D40CFFC0}"/>
              </a:ext>
            </a:extLst>
          </p:cNvPr>
          <p:cNvSpPr>
            <a:spLocks noGrp="1"/>
          </p:cNvSpPr>
          <p:nvPr>
            <p:ph type="title"/>
          </p:nvPr>
        </p:nvSpPr>
        <p:spPr/>
        <p:txBody>
          <a:bodyPr>
            <a:noAutofit/>
          </a:bodyPr>
          <a:lstStyle/>
          <a:p>
            <a:pPr algn="ctr"/>
            <a:r>
              <a:rPr lang="en-US" sz="4400" dirty="0">
                <a:latin typeface="Times New Roman" panose="02020603050405020304" pitchFamily="18" charset="0"/>
                <a:cs typeface="Times New Roman" panose="02020603050405020304" pitchFamily="18" charset="0"/>
              </a:rPr>
              <a:t>CONCLUSION</a:t>
            </a:r>
            <a:endParaRPr lang="en-IN" sz="4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6BE831-9FB8-4557-A4E4-59B98D737BE4}"/>
              </a:ext>
            </a:extLst>
          </p:cNvPr>
          <p:cNvSpPr txBox="1"/>
          <p:nvPr/>
        </p:nvSpPr>
        <p:spPr>
          <a:xfrm>
            <a:off x="0" y="2428142"/>
            <a:ext cx="12192000" cy="1523494"/>
          </a:xfrm>
          <a:prstGeom prst="rect">
            <a:avLst/>
          </a:prstGeom>
          <a:noFill/>
        </p:spPr>
        <p:txBody>
          <a:bodyPr wrap="square" rtlCol="0">
            <a:spAutoFit/>
          </a:bodyPr>
          <a:lstStyle/>
          <a:p>
            <a:pPr marL="457200" indent="-457200">
              <a:buFont typeface="Wingdings" panose="05000000000000000000" pitchFamily="2" charset="2"/>
              <a:buChar char="Ø"/>
            </a:pPr>
            <a:r>
              <a:rPr lang="en-US" sz="2400" u="sng" dirty="0">
                <a:latin typeface="Times New Roman" panose="02020603050405020304" pitchFamily="18" charset="0"/>
                <a:cs typeface="Times New Roman" panose="02020603050405020304" pitchFamily="18" charset="0"/>
              </a:rPr>
              <a:t>Conclusion </a:t>
            </a:r>
            <a:r>
              <a:rPr lang="en-US" sz="24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Thus we have successfully developed a </a:t>
            </a:r>
            <a:r>
              <a:rPr lang="en-US" dirty="0">
                <a:solidFill>
                  <a:srgbClr val="282828"/>
                </a:solidFill>
                <a:latin typeface="Times New Roman" panose="02020603050405020304" pitchFamily="18" charset="0"/>
                <a:cs typeface="Times New Roman" panose="02020603050405020304" pitchFamily="18" charset="0"/>
              </a:rPr>
              <a:t>Food Ordering Website </a:t>
            </a:r>
            <a:r>
              <a:rPr lang="en-US" dirty="0">
                <a:latin typeface="Times New Roman" panose="02020603050405020304" pitchFamily="18" charset="0"/>
                <a:cs typeface="Times New Roman" panose="02020603050405020304" pitchFamily="18" charset="0"/>
              </a:rPr>
              <a:t>for efficiently using </a:t>
            </a:r>
          </a:p>
          <a:p>
            <a:pPr algn="just"/>
            <a:r>
              <a:rPr lang="en-US" dirty="0">
                <a:latin typeface="Times New Roman" panose="02020603050405020304" pitchFamily="18" charset="0"/>
                <a:cs typeface="Times New Roman" panose="02020603050405020304" pitchFamily="18" charset="0"/>
              </a:rPr>
              <a:t>				creating a friendly user experience for the Users as well as the Local Restaurant.</a:t>
            </a:r>
            <a:endParaRPr lang="en-IN" dirty="0"/>
          </a:p>
        </p:txBody>
      </p:sp>
    </p:spTree>
    <p:extLst>
      <p:ext uri="{BB962C8B-B14F-4D97-AF65-F5344CB8AC3E}">
        <p14:creationId xmlns:p14="http://schemas.microsoft.com/office/powerpoint/2010/main" val="252342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9B97F-8BB9-41FF-A889-5735D9B95760}"/>
              </a:ext>
            </a:extLst>
          </p:cNvPr>
          <p:cNvSpPr>
            <a:spLocks noGrp="1"/>
          </p:cNvSpPr>
          <p:nvPr>
            <p:ph type="title" idx="4294967295"/>
          </p:nvPr>
        </p:nvSpPr>
        <p:spPr>
          <a:xfrm>
            <a:off x="0" y="124691"/>
            <a:ext cx="11187113" cy="1045297"/>
          </a:xfrm>
        </p:spPr>
        <p:txBody>
          <a:bodyPr>
            <a:normAutofit/>
          </a:bodyPr>
          <a:lstStyle/>
          <a:p>
            <a:pPr algn="ctr"/>
            <a:r>
              <a:rPr lang="en-US" sz="4800" dirty="0">
                <a:latin typeface="Times New Roman" panose="02020603050405020304" pitchFamily="18" charset="0"/>
                <a:cs typeface="Times New Roman" panose="02020603050405020304" pitchFamily="18" charset="0"/>
              </a:rPr>
              <a:t>OVERVIEW</a:t>
            </a:r>
            <a:endParaRPr lang="en-IN" sz="4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2A16F6A-6267-4FFC-A1CE-CA6E3268FE15}"/>
              </a:ext>
            </a:extLst>
          </p:cNvPr>
          <p:cNvSpPr txBox="1"/>
          <p:nvPr/>
        </p:nvSpPr>
        <p:spPr>
          <a:xfrm>
            <a:off x="632072" y="1413163"/>
            <a:ext cx="10326415" cy="4524315"/>
          </a:xfrm>
          <a:prstGeom prst="rect">
            <a:avLst/>
          </a:prstGeom>
          <a:noFill/>
        </p:spPr>
        <p:txBody>
          <a:bodyPr wrap="square" rtlCol="0">
            <a:spAutoFit/>
          </a:bodyPr>
          <a:lstStyle/>
          <a:p>
            <a:pPr lvl="0"/>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1. INTRODUCTION</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2. MOTIVATION</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3. ABSTRACT VIEW</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4. LIMITATIONS OF EXISITING SYSTEM</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5. PROPOSED SYSTEM</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6. FLOWCHART</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7. WORKING</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8. REQUIREMENTS</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 9. RESULT</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10. FUTURE WORK</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11. CONCLUSION</a:t>
            </a:r>
          </a:p>
          <a:p>
            <a:pPr lvl="0"/>
            <a:r>
              <a:rPr lang="en-US" sz="2400" dirty="0">
                <a:solidFill>
                  <a:srgbClr val="000000"/>
                </a:solidFill>
                <a:latin typeface="Malgun Gothic" panose="020B0503020000020004" pitchFamily="34" charset="-127"/>
                <a:ea typeface="Malgun Gothic" panose="020B0503020000020004" pitchFamily="34" charset="-127"/>
                <a:cs typeface="Times New Roman" panose="02020603050405020304" pitchFamily="18" charset="0"/>
              </a:rPr>
              <a:t>12. REFERENCES </a:t>
            </a:r>
          </a:p>
        </p:txBody>
      </p:sp>
      <p:cxnSp>
        <p:nvCxnSpPr>
          <p:cNvPr id="3" name="Straight Connector 2"/>
          <p:cNvCxnSpPr/>
          <p:nvPr/>
        </p:nvCxnSpPr>
        <p:spPr>
          <a:xfrm>
            <a:off x="1177636" y="1169988"/>
            <a:ext cx="97808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7770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543E8C-BA0F-4D26-B4E7-A90174B2DB2A}"/>
              </a:ext>
            </a:extLst>
          </p:cNvPr>
          <p:cNvSpPr>
            <a:spLocks noGrp="1"/>
          </p:cNvSpPr>
          <p:nvPr>
            <p:ph type="title"/>
          </p:nvPr>
        </p:nvSpPr>
        <p:spPr>
          <a:xfrm>
            <a:off x="1066799" y="0"/>
            <a:ext cx="10058400" cy="1450757"/>
          </a:xfrm>
        </p:spPr>
        <p:txBody>
          <a:bodyPr>
            <a:normAutofit/>
          </a:bodyPr>
          <a:lstStyle/>
          <a:p>
            <a:pPr algn="ctr"/>
            <a:r>
              <a:rPr lang="en-IN"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978FE8B0-E668-46D4-B4A0-809BC74EA7A6}"/>
              </a:ext>
            </a:extLst>
          </p:cNvPr>
          <p:cNvSpPr>
            <a:spLocks noGrp="1"/>
          </p:cNvSpPr>
          <p:nvPr>
            <p:ph idx="1"/>
          </p:nvPr>
        </p:nvSpPr>
        <p:spPr>
          <a:xfrm>
            <a:off x="581191" y="2076173"/>
            <a:ext cx="11029615" cy="4961070"/>
          </a:xfrm>
        </p:spPr>
        <p:txBody>
          <a:bodyPr/>
          <a:lstStyle/>
          <a:p>
            <a:pPr>
              <a:buFont typeface="Wingdings" panose="05000000000000000000" pitchFamily="2" charset="2"/>
              <a:buChar char="Ø"/>
            </a:pPr>
            <a:r>
              <a:rPr lang="en-US" sz="2400" dirty="0">
                <a:solidFill>
                  <a:srgbClr val="282828"/>
                </a:solidFill>
                <a:effectLst/>
                <a:latin typeface="Times New Roman" panose="02020603050405020304" pitchFamily="18" charset="0"/>
                <a:cs typeface="Times New Roman" panose="02020603050405020304" pitchFamily="18" charset="0"/>
              </a:rPr>
              <a:t>Food Ordering Website </a:t>
            </a:r>
            <a:r>
              <a:rPr lang="en-US" sz="2400" b="0" i="0" dirty="0">
                <a:solidFill>
                  <a:srgbClr val="282828"/>
                </a:solidFill>
                <a:effectLst/>
                <a:latin typeface="Times New Roman" panose="02020603050405020304" pitchFamily="18" charset="0"/>
                <a:cs typeface="Times New Roman" panose="02020603050405020304" pitchFamily="18" charset="0"/>
              </a:rPr>
              <a:t>is aimed at</a:t>
            </a:r>
            <a:r>
              <a:rPr lang="en-US" sz="2400" i="0" dirty="0">
                <a:solidFill>
                  <a:srgbClr val="282828"/>
                </a:solidFill>
                <a:effectLst/>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facilitating the users with delivery of meals from local restaurant and helping the local restaurant in order and inventory  management</a:t>
            </a:r>
            <a:r>
              <a:rPr lang="en-US" sz="2400" b="0" i="0" dirty="0">
                <a:solidFill>
                  <a:srgbClr val="282828"/>
                </a:solidFill>
                <a:effectLst/>
                <a:latin typeface="Times New Roman" panose="02020603050405020304" pitchFamily="18" charset="0"/>
                <a:cs typeface="Times New Roman" panose="02020603050405020304" pitchFamily="18" charset="0"/>
              </a:rPr>
              <a:t>. This system is a website that can be accessed by the users using an URL and get the meal      delivered.</a:t>
            </a:r>
          </a:p>
          <a:p>
            <a:pPr>
              <a:buFont typeface="Wingdings" panose="05000000000000000000" pitchFamily="2" charset="2"/>
              <a:buChar char="Ø"/>
            </a:pPr>
            <a:r>
              <a:rPr lang="en-US" sz="2400" b="0" i="0" dirty="0">
                <a:solidFill>
                  <a:srgbClr val="282828"/>
                </a:solidFill>
                <a:effectLst/>
                <a:latin typeface="Times New Roman" panose="02020603050405020304" pitchFamily="18" charset="0"/>
                <a:cs typeface="Times New Roman" panose="02020603050405020304" pitchFamily="18" charset="0"/>
              </a:rPr>
              <a:t>Our system has an accessing mode for administrator . </a:t>
            </a:r>
            <a:r>
              <a:rPr lang="en-US" sz="2400" dirty="0">
                <a:solidFill>
                  <a:srgbClr val="282828"/>
                </a:solidFill>
                <a:latin typeface="Times New Roman" panose="02020603050405020304" pitchFamily="18" charset="0"/>
                <a:cs typeface="Times New Roman" panose="02020603050405020304" pitchFamily="18" charset="0"/>
              </a:rPr>
              <a:t>Food Ordering Website </a:t>
            </a:r>
            <a:r>
              <a:rPr lang="en-US" sz="2400" b="0" i="0" dirty="0">
                <a:solidFill>
                  <a:srgbClr val="282828"/>
                </a:solidFill>
                <a:effectLst/>
                <a:latin typeface="Times New Roman" panose="02020603050405020304" pitchFamily="18" charset="0"/>
                <a:cs typeface="Times New Roman" panose="02020603050405020304" pitchFamily="18" charset="0"/>
              </a:rPr>
              <a:t>is managed by an administrator. It is the job of the administrator to decide the menu and monitor the transaction process.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Administrator can perform the following operations Add the menu data, Update the menu data and Delete the menu data. They can also view the order receipt data and the payment status.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728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3F38-B31D-4713-B7A9-F4E2D7E5267A}"/>
              </a:ext>
            </a:extLst>
          </p:cNvPr>
          <p:cNvSpPr>
            <a:spLocks noGrp="1"/>
          </p:cNvSpPr>
          <p:nvPr>
            <p:ph type="title"/>
          </p:nvPr>
        </p:nvSpPr>
        <p:spPr>
          <a:xfrm>
            <a:off x="1097279" y="0"/>
            <a:ext cx="10058400" cy="1450757"/>
          </a:xfrm>
        </p:spPr>
        <p:txBody>
          <a:bodyPr>
            <a:normAutofit/>
          </a:bodyPr>
          <a:lstStyle/>
          <a:p>
            <a:pPr algn="ctr"/>
            <a:r>
              <a:rPr lang="en-US" sz="4800" dirty="0">
                <a:latin typeface="Times New Roman" panose="02020603050405020304" pitchFamily="18" charset="0"/>
                <a:cs typeface="Times New Roman" panose="02020603050405020304" pitchFamily="18" charset="0"/>
              </a:rPr>
              <a:t>MOTIVATION</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DAFE11-34BD-4E5B-8DC9-8E9381E5E781}"/>
              </a:ext>
            </a:extLst>
          </p:cNvPr>
          <p:cNvSpPr>
            <a:spLocks noGrp="1"/>
          </p:cNvSpPr>
          <p:nvPr>
            <p:ph idx="1"/>
          </p:nvPr>
        </p:nvSpPr>
        <p:spPr>
          <a:xfrm>
            <a:off x="611672" y="2004580"/>
            <a:ext cx="11029615" cy="5562599"/>
          </a:xfrm>
        </p:spPr>
        <p:txBody>
          <a:bodyPr>
            <a:normAutofit/>
          </a:bodyPr>
          <a:lstStyle/>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Reason for going ahead for this project was to create a User friendly website.</a:t>
            </a:r>
          </a:p>
          <a:p>
            <a:pPr>
              <a:buClr>
                <a:schemeClr val="accent1">
                  <a:lumMod val="60000"/>
                  <a:lumOff val="40000"/>
                </a:schemeClr>
              </a:buCl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provides a clean and easy to understand interface for both the user as well as the administrator.</a:t>
            </a:r>
          </a:p>
          <a:p>
            <a:pPr marL="0" indent="0">
              <a:buClr>
                <a:schemeClr val="tx1"/>
              </a:buClr>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lightens the manual work for the administrator.</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reduces paper work.</a:t>
            </a:r>
          </a:p>
        </p:txBody>
      </p:sp>
    </p:spTree>
    <p:extLst>
      <p:ext uri="{BB962C8B-B14F-4D97-AF65-F5344CB8AC3E}">
        <p14:creationId xmlns:p14="http://schemas.microsoft.com/office/powerpoint/2010/main" val="3388882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2934-44E2-445B-846C-E49032D5E4F3}"/>
              </a:ext>
            </a:extLst>
          </p:cNvPr>
          <p:cNvSpPr>
            <a:spLocks noGrp="1"/>
          </p:cNvSpPr>
          <p:nvPr>
            <p:ph type="title"/>
          </p:nvPr>
        </p:nvSpPr>
        <p:spPr/>
        <p:txBody>
          <a:bodyPr>
            <a:normAutofit/>
          </a:bodyPr>
          <a:lstStyle/>
          <a:p>
            <a:pPr algn="ctr"/>
            <a:r>
              <a:rPr lang="en-IN" sz="4800" dirty="0">
                <a:latin typeface="Times New Roman" panose="02020603050405020304" pitchFamily="18" charset="0"/>
                <a:cs typeface="Times New Roman" panose="02020603050405020304" pitchFamily="18" charset="0"/>
              </a:rPr>
              <a:t>Abstract view</a:t>
            </a:r>
          </a:p>
        </p:txBody>
      </p:sp>
      <p:sp>
        <p:nvSpPr>
          <p:cNvPr id="6" name="Content Placeholder 5">
            <a:extLst>
              <a:ext uri="{FF2B5EF4-FFF2-40B4-BE49-F238E27FC236}">
                <a16:creationId xmlns:a16="http://schemas.microsoft.com/office/drawing/2014/main" id="{1EBF1AF4-2FE9-4FB4-AA72-EAED3ADE47C1}"/>
              </a:ext>
            </a:extLst>
          </p:cNvPr>
          <p:cNvSpPr>
            <a:spLocks noGrp="1"/>
          </p:cNvSpPr>
          <p:nvPr>
            <p:ph idx="1"/>
          </p:nvPr>
        </p:nvSpPr>
        <p:spPr>
          <a:xfrm>
            <a:off x="371475" y="2019300"/>
            <a:ext cx="11706225" cy="4733925"/>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project titled as Food Ordering web based application developed to interface for both the user as well as the administrator(Restaurant).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project contains three modules - Restaurant module, Customer module, Deliver module.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Restaurant Module is used by the Admin to add, update and delete Menu items. Admin can check the order details and transactions using this module. Admin can also set the number of users those can access the Restaurant system.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Customer Module is used by the customer or user to view the menu and select the items of their choice.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Deliver</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latin typeface="Berlin Sans FB" panose="020E0602020502020306" pitchFamily="34" charset="0"/>
            </a:endParaRPr>
          </a:p>
        </p:txBody>
      </p:sp>
    </p:spTree>
    <p:extLst>
      <p:ext uri="{BB962C8B-B14F-4D97-AF65-F5344CB8AC3E}">
        <p14:creationId xmlns:p14="http://schemas.microsoft.com/office/powerpoint/2010/main" val="34055933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5AA15-77AB-443C-ADBE-9AA8BB66BB22}"/>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LIMITATIONS OF EXISTING SYSTEM</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542A82-D070-4859-8B65-F8A0D4277D9A}"/>
              </a:ext>
            </a:extLst>
          </p:cNvPr>
          <p:cNvSpPr>
            <a:spLocks noGrp="1"/>
          </p:cNvSpPr>
          <p:nvPr>
            <p:ph idx="1"/>
          </p:nvPr>
        </p:nvSpPr>
        <p:spPr>
          <a:xfrm>
            <a:off x="292417" y="1737360"/>
            <a:ext cx="11668125" cy="5254586"/>
          </a:xfrm>
        </p:spPr>
        <p:txBody>
          <a:bodyPr>
            <a:normAutofit/>
          </a:bodyPr>
          <a:lstStyle/>
          <a:p>
            <a:pPr marL="0" indent="0">
              <a:buClr>
                <a:schemeClr val="tx1"/>
              </a:buClr>
              <a:buNone/>
            </a:pPr>
            <a:endParaRPr lang="en-US" sz="1600" dirty="0">
              <a:latin typeface="Times New Roman" panose="02020603050405020304" pitchFamily="18" charset="0"/>
              <a:cs typeface="Times New Roman" panose="02020603050405020304" pitchFamily="18" charset="0"/>
            </a:endParaRP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Currently the system is totally manual.</a:t>
            </a: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manual system is slow than the computerized system.</a:t>
            </a: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very time consuming as only one person can order at a time.</a:t>
            </a: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very tiresome to maintain all the previous data.</a:t>
            </a: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does not allow the user to have any info of the menu items.</a:t>
            </a:r>
          </a:p>
          <a:p>
            <a:pPr>
              <a:buClr>
                <a:schemeClr val="accent1">
                  <a:lumMod val="60000"/>
                  <a:lumOff val="40000"/>
                </a:schemeClr>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causes more wastage of paper to give out receipts.</a:t>
            </a:r>
          </a:p>
          <a:p>
            <a:pPr>
              <a:buClr>
                <a:schemeClr val="accent1">
                  <a:lumMod val="60000"/>
                  <a:lumOff val="40000"/>
                </a:schemeClr>
              </a:buClr>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7619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2934-44E2-445B-846C-E49032D5E4F3}"/>
              </a:ext>
            </a:extLst>
          </p:cNvPr>
          <p:cNvSpPr>
            <a:spLocks noGrp="1"/>
          </p:cNvSpPr>
          <p:nvPr>
            <p:ph type="title"/>
          </p:nvPr>
        </p:nvSpPr>
        <p:spPr>
          <a:xfrm>
            <a:off x="1066799" y="13977"/>
            <a:ext cx="10058400" cy="1450757"/>
          </a:xfrm>
        </p:spPr>
        <p:txBody>
          <a:bodyPr>
            <a:normAutofit/>
          </a:bodyPr>
          <a:lstStyle/>
          <a:p>
            <a:pPr algn="ctr"/>
            <a:r>
              <a:rPr lang="en-IN" sz="4800" dirty="0">
                <a:latin typeface="Times New Roman" panose="02020603050405020304" pitchFamily="18" charset="0"/>
                <a:cs typeface="Times New Roman" panose="02020603050405020304" pitchFamily="18" charset="0"/>
              </a:rPr>
              <a:t>Proposed system </a:t>
            </a:r>
          </a:p>
        </p:txBody>
      </p:sp>
      <p:sp>
        <p:nvSpPr>
          <p:cNvPr id="6" name="Content Placeholder 5">
            <a:extLst>
              <a:ext uri="{FF2B5EF4-FFF2-40B4-BE49-F238E27FC236}">
                <a16:creationId xmlns:a16="http://schemas.microsoft.com/office/drawing/2014/main" id="{EB8B1EC2-4EB7-46F1-90FA-3EFFC21EC86D}"/>
              </a:ext>
            </a:extLst>
          </p:cNvPr>
          <p:cNvSpPr>
            <a:spLocks noGrp="1"/>
          </p:cNvSpPr>
          <p:nvPr>
            <p:ph idx="1"/>
          </p:nvPr>
        </p:nvSpPr>
        <p:spPr>
          <a:xfrm>
            <a:off x="347662" y="1856632"/>
            <a:ext cx="11496675" cy="4867423"/>
          </a:xfrm>
        </p:spPr>
        <p:txBody>
          <a:bodyPr>
            <a:normAutofit/>
          </a:bodyPr>
          <a:lstStyle/>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new system is totally computerized system.</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provides security and authorization to the administrator as well as the user.</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saves time and cost.</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is user friendly.</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new system, it uses less man power than manual system.</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this, the data requires less space to store than the manual system.</a:t>
            </a:r>
          </a:p>
          <a:p>
            <a:pPr>
              <a:buClr>
                <a:schemeClr val="accent1">
                  <a:lumMod val="60000"/>
                  <a:lumOff val="40000"/>
                </a:schemeClr>
              </a:buCl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reduces wastage of paper.</a:t>
            </a:r>
          </a:p>
          <a:p>
            <a:pPr marL="0" indent="0">
              <a:buClr>
                <a:schemeClr val="accent1">
                  <a:lumMod val="60000"/>
                  <a:lumOff val="40000"/>
                </a:schemeClr>
              </a:buClr>
              <a:buNone/>
            </a:pPr>
            <a:endParaRPr lang="en-IN" sz="2400" dirty="0"/>
          </a:p>
        </p:txBody>
      </p:sp>
    </p:spTree>
    <p:extLst>
      <p:ext uri="{BB962C8B-B14F-4D97-AF65-F5344CB8AC3E}">
        <p14:creationId xmlns:p14="http://schemas.microsoft.com/office/powerpoint/2010/main" val="423218179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9E08-51E1-45D4-B946-68AA7849C506}"/>
              </a:ext>
            </a:extLst>
          </p:cNvPr>
          <p:cNvSpPr>
            <a:spLocks noGrp="1"/>
          </p:cNvSpPr>
          <p:nvPr>
            <p:ph type="title"/>
          </p:nvPr>
        </p:nvSpPr>
        <p:spPr/>
        <p:txBody>
          <a:bodyPr>
            <a:normAutofit/>
          </a:bodyPr>
          <a:lstStyle/>
          <a:p>
            <a:pPr algn="ctr"/>
            <a:r>
              <a:rPr lang="en-IN" sz="4800" dirty="0">
                <a:latin typeface="Times New Roman" panose="02020603050405020304" pitchFamily="18" charset="0"/>
                <a:cs typeface="Times New Roman" panose="02020603050405020304" pitchFamily="18" charset="0"/>
              </a:rPr>
              <a:t>FLOWCHART</a:t>
            </a:r>
          </a:p>
        </p:txBody>
      </p:sp>
      <p:pic>
        <p:nvPicPr>
          <p:cNvPr id="9" name="Content Placeholder 8">
            <a:extLst>
              <a:ext uri="{FF2B5EF4-FFF2-40B4-BE49-F238E27FC236}">
                <a16:creationId xmlns:a16="http://schemas.microsoft.com/office/drawing/2014/main" id="{99598C60-7724-6FB4-834C-907298F1FF2C}"/>
              </a:ext>
            </a:extLst>
          </p:cNvPr>
          <p:cNvPicPr>
            <a:picLocks noGrp="1" noChangeAspect="1"/>
          </p:cNvPicPr>
          <p:nvPr>
            <p:ph idx="1"/>
          </p:nvPr>
        </p:nvPicPr>
        <p:blipFill>
          <a:blip r:embed="rId2"/>
          <a:stretch>
            <a:fillRect/>
          </a:stretch>
        </p:blipFill>
        <p:spPr>
          <a:xfrm>
            <a:off x="1158240" y="1897017"/>
            <a:ext cx="9997440" cy="4257040"/>
          </a:xfrm>
        </p:spPr>
      </p:pic>
    </p:spTree>
    <p:extLst>
      <p:ext uri="{BB962C8B-B14F-4D97-AF65-F5344CB8AC3E}">
        <p14:creationId xmlns:p14="http://schemas.microsoft.com/office/powerpoint/2010/main" val="24652541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57CA-7C04-472B-9ED4-9CF87794F428}"/>
              </a:ext>
            </a:extLst>
          </p:cNvPr>
          <p:cNvSpPr>
            <a:spLocks noGrp="1"/>
          </p:cNvSpPr>
          <p:nvPr>
            <p:ph type="title" idx="4294967295"/>
          </p:nvPr>
        </p:nvSpPr>
        <p:spPr>
          <a:xfrm>
            <a:off x="785812" y="42863"/>
            <a:ext cx="10058400" cy="836613"/>
          </a:xfrm>
        </p:spPr>
        <p:txBody>
          <a:bodyPr>
            <a:normAutofit/>
          </a:bodyPr>
          <a:lstStyle/>
          <a:p>
            <a:pPr algn="ctr"/>
            <a:r>
              <a:rPr lang="en-US" sz="4800" dirty="0">
                <a:latin typeface="Times New Roman" panose="02020603050405020304" pitchFamily="18" charset="0"/>
                <a:cs typeface="Times New Roman" panose="02020603050405020304" pitchFamily="18" charset="0"/>
              </a:rPr>
              <a:t>WORKING</a:t>
            </a:r>
            <a:endParaRPr lang="en-IN" sz="48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A3AE003C-70AF-AB69-BCA4-F7CA920F21A1}"/>
              </a:ext>
            </a:extLst>
          </p:cNvPr>
          <p:cNvCxnSpPr>
            <a:cxnSpLocks/>
          </p:cNvCxnSpPr>
          <p:nvPr/>
        </p:nvCxnSpPr>
        <p:spPr>
          <a:xfrm>
            <a:off x="785812" y="908051"/>
            <a:ext cx="10501313"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A0AB029-3526-5304-C468-C33E5952261C}"/>
              </a:ext>
            </a:extLst>
          </p:cNvPr>
          <p:cNvSpPr txBox="1"/>
          <p:nvPr/>
        </p:nvSpPr>
        <p:spPr>
          <a:xfrm>
            <a:off x="642938" y="936627"/>
            <a:ext cx="10644187" cy="532453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rgbClr val="FF0000"/>
                </a:solidFill>
              </a:rPr>
              <a:t>On the main page the user will get to open the restaurant menu and a button to place an</a:t>
            </a:r>
          </a:p>
          <a:p>
            <a:r>
              <a:rPr lang="en-US" sz="2000" dirty="0">
                <a:solidFill>
                  <a:srgbClr val="FF0000"/>
                </a:solidFill>
              </a:rPr>
              <a:t>order.</a:t>
            </a:r>
          </a:p>
          <a:p>
            <a:pPr marL="342900" indent="-342900">
              <a:buFont typeface="Wingdings" panose="05000000000000000000" pitchFamily="2" charset="2"/>
              <a:buChar char="v"/>
            </a:pPr>
            <a:r>
              <a:rPr lang="en-US" sz="2000" dirty="0">
                <a:solidFill>
                  <a:srgbClr val="FF0000"/>
                </a:solidFill>
              </a:rPr>
              <a:t>After the user clicks on Place an Order, he/she will be able to select the food items of</a:t>
            </a:r>
          </a:p>
          <a:p>
            <a:r>
              <a:rPr lang="en-US" sz="2000" dirty="0">
                <a:solidFill>
                  <a:srgbClr val="FF0000"/>
                </a:solidFill>
              </a:rPr>
              <a:t>their choice and will have to enter their details at the end of the page. To proceed with the</a:t>
            </a:r>
          </a:p>
          <a:p>
            <a:r>
              <a:rPr lang="en-US" sz="2000" dirty="0">
                <a:solidFill>
                  <a:srgbClr val="FF0000"/>
                </a:solidFill>
              </a:rPr>
              <a:t>order, Submit Order needs to be clicked which will direct them to the order summary</a:t>
            </a:r>
          </a:p>
          <a:p>
            <a:r>
              <a:rPr lang="en-US" sz="2000" dirty="0">
                <a:solidFill>
                  <a:srgbClr val="FF0000"/>
                </a:solidFill>
              </a:rPr>
              <a:t>page.</a:t>
            </a:r>
          </a:p>
          <a:p>
            <a:pPr marL="342900" indent="-342900">
              <a:buFont typeface="Wingdings" panose="05000000000000000000" pitchFamily="2" charset="2"/>
              <a:buChar char="v"/>
            </a:pPr>
            <a:r>
              <a:rPr lang="en-US" sz="2000" dirty="0">
                <a:solidFill>
                  <a:srgbClr val="FF0000"/>
                </a:solidFill>
              </a:rPr>
              <a:t>The order summary page will have an option for payment using PayPal. Once the users</a:t>
            </a:r>
          </a:p>
          <a:p>
            <a:r>
              <a:rPr lang="en-US" sz="2000" dirty="0">
                <a:solidFill>
                  <a:srgbClr val="FF0000"/>
                </a:solidFill>
              </a:rPr>
              <a:t>click on the payment option and completes the transaction, they will be directed to the</a:t>
            </a:r>
          </a:p>
          <a:p>
            <a:r>
              <a:rPr lang="en-US" sz="2000" dirty="0">
                <a:solidFill>
                  <a:srgbClr val="FF0000"/>
                </a:solidFill>
              </a:rPr>
              <a:t>Order Submitted page.</a:t>
            </a:r>
          </a:p>
          <a:p>
            <a:pPr marL="342900" indent="-342900">
              <a:buFont typeface="Wingdings" panose="05000000000000000000" pitchFamily="2" charset="2"/>
              <a:buChar char="v"/>
            </a:pPr>
            <a:r>
              <a:rPr lang="en-US" sz="2000" dirty="0">
                <a:solidFill>
                  <a:srgbClr val="FF0000"/>
                </a:solidFill>
              </a:rPr>
              <a:t>Admin or Restaurant manager can manage the restaurant inventory and staff login from</a:t>
            </a:r>
          </a:p>
          <a:p>
            <a:r>
              <a:rPr lang="en-US" sz="2000" dirty="0">
                <a:solidFill>
                  <a:srgbClr val="FF0000"/>
                </a:solidFill>
              </a:rPr>
              <a:t>the Django admin page.</a:t>
            </a:r>
          </a:p>
          <a:p>
            <a:pPr marL="342900" indent="-342900">
              <a:buFont typeface="Wingdings" panose="05000000000000000000" pitchFamily="2" charset="2"/>
              <a:buChar char="v"/>
            </a:pPr>
            <a:r>
              <a:rPr lang="en-US" sz="2000" dirty="0">
                <a:solidFill>
                  <a:srgbClr val="FF0000"/>
                </a:solidFill>
              </a:rPr>
              <a:t> He can add, delete, view payment details and also can make any changes in the existing</a:t>
            </a:r>
          </a:p>
          <a:p>
            <a:r>
              <a:rPr lang="en-US" sz="2000" dirty="0">
                <a:solidFill>
                  <a:srgbClr val="FF0000"/>
                </a:solidFill>
              </a:rPr>
              <a:t>records of orders.</a:t>
            </a:r>
          </a:p>
          <a:p>
            <a:pPr marL="342900" indent="-342900">
              <a:buFont typeface="Wingdings" panose="05000000000000000000" pitchFamily="2" charset="2"/>
              <a:buChar char="v"/>
            </a:pPr>
            <a:r>
              <a:rPr lang="en-US" sz="2000" dirty="0">
                <a:solidFill>
                  <a:srgbClr val="FF0000"/>
                </a:solidFill>
              </a:rPr>
              <a:t>To access the restaurant management page, the admin can login through the login option</a:t>
            </a:r>
          </a:p>
          <a:p>
            <a:r>
              <a:rPr lang="en-US" sz="2000" dirty="0">
                <a:solidFill>
                  <a:srgbClr val="FF0000"/>
                </a:solidFill>
              </a:rPr>
              <a:t>on the main page. Admin can see the orders, total orders, and total revenue of the day.</a:t>
            </a:r>
          </a:p>
          <a:p>
            <a:pPr marL="342900" indent="-342900">
              <a:buFont typeface="Wingdings" panose="05000000000000000000" pitchFamily="2" charset="2"/>
              <a:buChar char="v"/>
            </a:pPr>
            <a:r>
              <a:rPr lang="en-US" sz="2000" dirty="0">
                <a:solidFill>
                  <a:srgbClr val="FF0000"/>
                </a:solidFill>
              </a:rPr>
              <a:t>Admin can check the order details of each order from the list and can mark the orders as</a:t>
            </a:r>
          </a:p>
          <a:p>
            <a:r>
              <a:rPr lang="en-US" sz="2000" dirty="0">
                <a:solidFill>
                  <a:srgbClr val="FF0000"/>
                </a:solidFill>
              </a:rPr>
              <a:t>shipped if the order is received by the costumer.</a:t>
            </a:r>
            <a:endParaRPr lang="en-IN" sz="2000" dirty="0">
              <a:solidFill>
                <a:srgbClr val="FF0000"/>
              </a:solidFill>
            </a:endParaRPr>
          </a:p>
        </p:txBody>
      </p:sp>
    </p:spTree>
    <p:extLst>
      <p:ext uri="{BB962C8B-B14F-4D97-AF65-F5344CB8AC3E}">
        <p14:creationId xmlns:p14="http://schemas.microsoft.com/office/powerpoint/2010/main" val="7802802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www.w3.org/XML/1998/namespace"/>
    <ds:schemaRef ds:uri="http://purl.org/dc/terms/"/>
    <ds:schemaRef ds:uri="http://purl.org/dc/dcmityp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1993</TotalTime>
  <Words>925</Words>
  <Application>Microsoft Office PowerPoint</Application>
  <PresentationFormat>Widescreen</PresentationFormat>
  <Paragraphs>120</Paragraphs>
  <Slides>17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Malgun Gothic</vt:lpstr>
      <vt:lpstr>Arial</vt:lpstr>
      <vt:lpstr>Berlin Sans FB</vt:lpstr>
      <vt:lpstr>Calibri</vt:lpstr>
      <vt:lpstr>Calibri Light</vt:lpstr>
      <vt:lpstr>Times New Roman</vt:lpstr>
      <vt:lpstr>Wingdings</vt:lpstr>
      <vt:lpstr>Retrospect</vt:lpstr>
      <vt:lpstr>PowerPoint Presentation</vt:lpstr>
      <vt:lpstr>OVERVIEW</vt:lpstr>
      <vt:lpstr>INTRODUCTION</vt:lpstr>
      <vt:lpstr>MOTIVATION</vt:lpstr>
      <vt:lpstr>Abstract view</vt:lpstr>
      <vt:lpstr>LIMITATIONS OF EXISTING SYSTEM</vt:lpstr>
      <vt:lpstr>Proposed system </vt:lpstr>
      <vt:lpstr>FLOWCHART</vt:lpstr>
      <vt:lpstr>WORKING</vt:lpstr>
      <vt:lpstr>REQUIREMENTS</vt:lpstr>
      <vt:lpstr>RESULT</vt:lpstr>
      <vt:lpstr>PowerPoint Presentation</vt:lpstr>
      <vt:lpstr>PowerPoint Presentation</vt:lpstr>
      <vt:lpstr>PowerPoint Presentation</vt:lpstr>
      <vt:lpstr>FUTURE WORK</vt:lpstr>
      <vt:lpstr>References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PILLAI HOC Polytechnic    DEPARTMENT:-COMPUTER Engineering</dc:title>
  <dc:creator>hp</dc:creator>
  <cp:lastModifiedBy>Shreeyash Patil</cp:lastModifiedBy>
  <cp:revision>181</cp:revision>
  <dcterms:created xsi:type="dcterms:W3CDTF">2021-05-02T11:01:48Z</dcterms:created>
  <dcterms:modified xsi:type="dcterms:W3CDTF">2022-11-03T05:36:48Z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